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Poppins SemiBold" panose="020B0604020202020204" charset="0"/>
      <p:bold r:id="rId11"/>
      <p:boldItalic r:id="rId12"/>
    </p:embeddedFont>
    <p:embeddedFont>
      <p:font typeface="Open Sans Light" panose="020B060402020202020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INFORMES%20ATENCION%20AL%20USUARIO%20ITP%20VIGENCIA%202023\4.%20INFORME%20PQRSD%20ITP%20ABRIL%202022\PORCENTAJE%20INFORME%20PQRSD%20%20ABRIL%202023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ABRIL'!$F$10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ABRIL'!$G$10:$H$10</c:f>
              <c:numCache>
                <c:formatCode>0%</c:formatCode>
                <c:ptCount val="2"/>
                <c:pt idx="0" formatCode="General">
                  <c:v>130</c:v>
                </c:pt>
                <c:pt idx="1">
                  <c:v>0.28888888888888886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6-4DBD-BCF6-39FDF3992C44}"/>
            </c:ext>
          </c:extLst>
        </c:ser>
        <c:ser>
          <c:idx val="1"/>
          <c:order val="1"/>
          <c:tx>
            <c:strRef>
              <c:f>'total canales de comu ABRIL'!$F$11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ABRIL'!$G$11:$H$11</c:f>
              <c:numCache>
                <c:formatCode>0%</c:formatCode>
                <c:ptCount val="2"/>
                <c:pt idx="0" formatCode="General">
                  <c:v>249</c:v>
                </c:pt>
                <c:pt idx="1">
                  <c:v>0.55333333333333334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6-4DBD-BCF6-39FDF3992C44}"/>
            </c:ext>
          </c:extLst>
        </c:ser>
        <c:ser>
          <c:idx val="2"/>
          <c:order val="2"/>
          <c:tx>
            <c:strRef>
              <c:f>'total canales de comu ABRIL'!$F$12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ABRIL'!$G$12:$H$12</c:f>
              <c:numCache>
                <c:formatCode>0%</c:formatCode>
                <c:ptCount val="2"/>
                <c:pt idx="0" formatCode="General">
                  <c:v>71</c:v>
                </c:pt>
                <c:pt idx="1">
                  <c:v>0.15777777777777777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6-4DBD-BCF6-39FDF3992C44}"/>
            </c:ext>
          </c:extLst>
        </c:ser>
        <c:ser>
          <c:idx val="3"/>
          <c:order val="3"/>
          <c:tx>
            <c:strRef>
              <c:f>'total canales de comu ABRIL'!$F$13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ABRIL'!$G$13:$H$13</c:f>
              <c:numCache>
                <c:formatCode>0%</c:formatCode>
                <c:ptCount val="2"/>
                <c:pt idx="0" formatCode="General">
                  <c:v>450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6-4DBD-BCF6-39FDF3992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  <c:pt idx="2">
                  <c:v>20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708-93E3-2B868EEAC6F4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0.5</c:v>
                </c:pt>
                <c:pt idx="1">
                  <c:v>0.34615384615384615</c:v>
                </c:pt>
                <c:pt idx="2">
                  <c:v>0.15384615384615385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6-4708-93E3-2B868EEAC6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ABRIL'!$G$9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ABRIL'!$G$10:$G$12</c:f>
              <c:numCache>
                <c:formatCode>General</c:formatCode>
                <c:ptCount val="3"/>
                <c:pt idx="0">
                  <c:v>247</c:v>
                </c:pt>
                <c:pt idx="1">
                  <c:v>2</c:v>
                </c:pt>
                <c:pt idx="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9-4739-AE3A-D0D5BE268513}"/>
            </c:ext>
          </c:extLst>
        </c:ser>
        <c:ser>
          <c:idx val="1"/>
          <c:order val="1"/>
          <c:tx>
            <c:strRef>
              <c:f>'canales de comun virtual ABRIL'!$H$9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9-4739-AE3A-D0D5BE2685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</a:t>
            </a:r>
          </a:p>
        </c:rich>
      </c:tx>
      <c:layout>
        <c:manualLayout>
          <c:xMode val="edge"/>
          <c:yMode val="edge"/>
          <c:x val="0.30508469039122227"/>
          <c:y val="3.2324793122093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de PQRSD ABRIL 2023'!$G$9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de PQRSD ABRIL 2023'!$F$10:$F$16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de PQRSD ABRIL 2023'!$G$10:$G$16</c:f>
              <c:numCache>
                <c:formatCode>0</c:formatCode>
                <c:ptCount val="7"/>
                <c:pt idx="0">
                  <c:v>102</c:v>
                </c:pt>
                <c:pt idx="1">
                  <c:v>105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5-45B8-BEAF-730DB627E33F}"/>
            </c:ext>
          </c:extLst>
        </c:ser>
        <c:ser>
          <c:idx val="1"/>
          <c:order val="1"/>
          <c:tx>
            <c:strRef>
              <c:f>'tipos de PQRSD ABRIL 2023'!$H$9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de PQRSD ABRIL 2023'!$F$10:$F$16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de PQRSD ABRIL 2023'!$H$10:$H$16</c:f>
              <c:numCache>
                <c:formatCode>0%</c:formatCode>
                <c:ptCount val="7"/>
                <c:pt idx="0">
                  <c:v>0.40476190476190477</c:v>
                </c:pt>
                <c:pt idx="1">
                  <c:v>0.41666666666666669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5-45B8-BEAF-730DB627E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ATENDIDAS POR DEPENDENCIA ABRIL-2023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'Peticiones por dependencia'!$D$9</c:f>
              <c:strCache>
                <c:ptCount val="1"/>
                <c:pt idx="0">
                  <c:v>DEPENDENCIA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dependencia'!$D$10:$D$24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A-4253-867C-E833E546256E}"/>
            </c:ext>
          </c:extLst>
        </c:ser>
        <c:ser>
          <c:idx val="1"/>
          <c:order val="1"/>
          <c:tx>
            <c:strRef>
              <c:f>'Peticiones por dependencia'!$E$9</c:f>
              <c:strCache>
                <c:ptCount val="1"/>
                <c:pt idx="0">
                  <c:v>RECIBIDAS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dependencia'!$E$10:$E$24</c:f>
              <c:numCache>
                <c:formatCode>General</c:formatCode>
                <c:ptCount val="15"/>
                <c:pt idx="0">
                  <c:v>68</c:v>
                </c:pt>
                <c:pt idx="1">
                  <c:v>12</c:v>
                </c:pt>
                <c:pt idx="2">
                  <c:v>3</c:v>
                </c:pt>
                <c:pt idx="3">
                  <c:v>11</c:v>
                </c:pt>
                <c:pt idx="4">
                  <c:v>15</c:v>
                </c:pt>
                <c:pt idx="5">
                  <c:v>25</c:v>
                </c:pt>
                <c:pt idx="6">
                  <c:v>13</c:v>
                </c:pt>
                <c:pt idx="7">
                  <c:v>1</c:v>
                </c:pt>
                <c:pt idx="8">
                  <c:v>13</c:v>
                </c:pt>
                <c:pt idx="9">
                  <c:v>2</c:v>
                </c:pt>
                <c:pt idx="10">
                  <c:v>1</c:v>
                </c:pt>
                <c:pt idx="11">
                  <c:v>9</c:v>
                </c:pt>
                <c:pt idx="12">
                  <c:v>2</c:v>
                </c:pt>
                <c:pt idx="13">
                  <c:v>8</c:v>
                </c:pt>
                <c:pt idx="14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A-4253-867C-E833E546256E}"/>
            </c:ext>
          </c:extLst>
        </c:ser>
        <c:ser>
          <c:idx val="2"/>
          <c:order val="2"/>
          <c:tx>
            <c:strRef>
              <c:f>'Peticiones por dependencia'!$F$9</c:f>
              <c:strCache>
                <c:ptCount val="1"/>
                <c:pt idx="0">
                  <c:v>ATENDIDAS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dependencia'!$F$10:$F$24</c:f>
              <c:numCache>
                <c:formatCode>General</c:formatCode>
                <c:ptCount val="15"/>
                <c:pt idx="0">
                  <c:v>68</c:v>
                </c:pt>
                <c:pt idx="1">
                  <c:v>12</c:v>
                </c:pt>
                <c:pt idx="2">
                  <c:v>3</c:v>
                </c:pt>
                <c:pt idx="3">
                  <c:v>11</c:v>
                </c:pt>
                <c:pt idx="4">
                  <c:v>15</c:v>
                </c:pt>
                <c:pt idx="5">
                  <c:v>25</c:v>
                </c:pt>
                <c:pt idx="6">
                  <c:v>13</c:v>
                </c:pt>
                <c:pt idx="7">
                  <c:v>1</c:v>
                </c:pt>
                <c:pt idx="8">
                  <c:v>13</c:v>
                </c:pt>
                <c:pt idx="9">
                  <c:v>2</c:v>
                </c:pt>
                <c:pt idx="10">
                  <c:v>1</c:v>
                </c:pt>
                <c:pt idx="11">
                  <c:v>9</c:v>
                </c:pt>
                <c:pt idx="12">
                  <c:v>2</c:v>
                </c:pt>
                <c:pt idx="13">
                  <c:v>8</c:v>
                </c:pt>
                <c:pt idx="14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A-4253-867C-E833E546256E}"/>
            </c:ext>
          </c:extLst>
        </c:ser>
        <c:ser>
          <c:idx val="3"/>
          <c:order val="3"/>
          <c:tx>
            <c:strRef>
              <c:f>'Peticiones por dependencia'!$G$9</c:f>
              <c:strCache>
                <c:ptCount val="1"/>
                <c:pt idx="0">
                  <c:v>SIN ATENDER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dependencia'!$G$10:$G$24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A-4253-867C-E833E546256E}"/>
            </c:ext>
          </c:extLst>
        </c:ser>
        <c:ser>
          <c:idx val="4"/>
          <c:order val="4"/>
          <c:tx>
            <c:strRef>
              <c:f>'Peticiones por dependencia'!$H$9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'Peticiones por dependencia'!$C$10:$C$24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TOTAL</c:v>
                </c:pt>
              </c:strCache>
            </c:strRef>
          </c:cat>
          <c:val>
            <c:numRef>
              <c:f>'Peticiones por dependencia'!$H$10:$H$24</c:f>
              <c:numCache>
                <c:formatCode>0%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2A-4253-867C-E833E5462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036752"/>
        <c:axId val="1994020112"/>
        <c:axId val="1879649648"/>
      </c:bar3DChart>
      <c:catAx>
        <c:axId val="199403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20112"/>
        <c:crosses val="autoZero"/>
        <c:auto val="1"/>
        <c:lblAlgn val="ctr"/>
        <c:lblOffset val="100"/>
        <c:noMultiLvlLbl val="0"/>
      </c:catAx>
      <c:valAx>
        <c:axId val="19940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36752"/>
        <c:crosses val="autoZero"/>
        <c:crossBetween val="between"/>
      </c:valAx>
      <c:serAx>
        <c:axId val="1879649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40201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Abril/2023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" y="2181364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abril de </a:t>
            </a:r>
            <a:r>
              <a:rPr lang="es-CO" dirty="0" smtClean="0"/>
              <a:t>2023.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abril, </a:t>
            </a:r>
            <a:r>
              <a:rPr lang="es-CO" dirty="0"/>
              <a:t>se </a:t>
            </a:r>
            <a:r>
              <a:rPr lang="es-CO" dirty="0">
                <a:solidFill>
                  <a:schemeClr val="tx1"/>
                </a:solidFill>
              </a:rPr>
              <a:t>recibieron </a:t>
            </a:r>
            <a:r>
              <a:rPr lang="es-CO" dirty="0" smtClean="0">
                <a:solidFill>
                  <a:schemeClr val="tx1"/>
                </a:solidFill>
              </a:rPr>
              <a:t>(450)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512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5498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2" y="2719470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579134" y="3630709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300842"/>
              </p:ext>
            </p:extLst>
          </p:nvPr>
        </p:nvGraphicFramePr>
        <p:xfrm>
          <a:off x="5083785" y="2984378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" y="385476"/>
            <a:ext cx="10601725" cy="2670034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618326"/>
            <a:ext cx="973683" cy="2204334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C74189-4BAA-4563-9537-543388EA0EB0}"/>
              </a:ext>
            </a:extLst>
          </p:cNvPr>
          <p:cNvSpPr txBox="1">
            <a:spLocks/>
          </p:cNvSpPr>
          <p:nvPr/>
        </p:nvSpPr>
        <p:spPr>
          <a:xfrm>
            <a:off x="5243525" y="504685"/>
            <a:ext cx="3317730" cy="258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8" y="3152277"/>
            <a:ext cx="10601726" cy="2779098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3313538"/>
            <a:ext cx="937937" cy="2376188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" y="365405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6" y="3845686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12590" y="4042249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655476" y="439694"/>
            <a:ext cx="45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</a:t>
            </a:r>
            <a:r>
              <a:rPr lang="es-CO" sz="1200" dirty="0" smtClean="0"/>
              <a:t>50% </a:t>
            </a:r>
            <a:r>
              <a:rPr lang="es-CO" sz="1200" dirty="0"/>
              <a:t>de la comunicación vía telefonía celular, corresponde a las llamadas recibidas, donde se brindó información tendiente a las fechas de segundos parciales del </a:t>
            </a:r>
            <a:r>
              <a:rPr lang="es-CO" sz="1200" dirty="0" smtClean="0"/>
              <a:t>24 </a:t>
            </a:r>
            <a:r>
              <a:rPr lang="es-CO" sz="1200" dirty="0"/>
              <a:t>de abril al </a:t>
            </a:r>
            <a:r>
              <a:rPr lang="es-CO" sz="1200" dirty="0" smtClean="0"/>
              <a:t>03 </a:t>
            </a:r>
            <a:r>
              <a:rPr lang="es-CO" sz="1200" dirty="0"/>
              <a:t>de mayo de </a:t>
            </a:r>
            <a:r>
              <a:rPr lang="es-CO" sz="1200" dirty="0" smtClean="0"/>
              <a:t>2023, </a:t>
            </a:r>
            <a:r>
              <a:rPr lang="es-CO" sz="1200" dirty="0"/>
              <a:t>consulta de la fecha de la semana de receso Semana Santa del </a:t>
            </a:r>
            <a:r>
              <a:rPr lang="es-CO" sz="1200" dirty="0" smtClean="0"/>
              <a:t>03 </a:t>
            </a:r>
            <a:r>
              <a:rPr lang="es-CO" sz="1200" dirty="0"/>
              <a:t>al </a:t>
            </a:r>
            <a:r>
              <a:rPr lang="es-CO" sz="1200" dirty="0" smtClean="0"/>
              <a:t>07/abril/2023. </a:t>
            </a:r>
            <a:endParaRPr lang="es-CO" sz="1200" dirty="0"/>
          </a:p>
        </p:txBody>
      </p:sp>
      <p:sp>
        <p:nvSpPr>
          <p:cNvPr id="31" name="Rectángulo 30"/>
          <p:cNvSpPr/>
          <p:nvPr/>
        </p:nvSpPr>
        <p:spPr>
          <a:xfrm>
            <a:off x="6292335" y="3255137"/>
            <a:ext cx="37986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El </a:t>
            </a:r>
            <a:r>
              <a:rPr lang="es-CO" sz="1200" dirty="0"/>
              <a:t>canal de atención al usuario a través del correo electrónico representó el 97% del total de solicitudes recibidas. Esto indica que la mayoría de los solicitantes prefieren comunicarse a través de este medio para presentar sus inquietudes o requerimientos al </a:t>
            </a:r>
            <a:r>
              <a:rPr lang="es-CO" sz="1200" dirty="0" smtClean="0"/>
              <a:t>ITP. Aunque </a:t>
            </a:r>
            <a:r>
              <a:rPr lang="es-CO" sz="1200" dirty="0"/>
              <a:t>en menor medida, las notificaciones judiciales por correo electrónico también son utilizadas por un pequeño porcentaje de los solicitantes, representando el 3% del total de solicitudes </a:t>
            </a:r>
            <a:r>
              <a:rPr lang="es-CO" sz="1200" dirty="0" smtClean="0"/>
              <a:t>recibidas. En </a:t>
            </a:r>
            <a:r>
              <a:rPr lang="es-CO" sz="1200" dirty="0"/>
              <a:t>conjunto, los dos canales de atención virtual representan el 100% de las solicitudes recibidas por el Instituto Tecnológico del Putumayo durante el </a:t>
            </a:r>
            <a:r>
              <a:rPr lang="es-CO" sz="1200" dirty="0" smtClean="0"/>
              <a:t>mes de abril-2023.</a:t>
            </a:r>
            <a:endParaRPr lang="es-CO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59" y="1570286"/>
            <a:ext cx="3935925" cy="1259600"/>
          </a:xfrm>
          <a:prstGeom prst="rect">
            <a:avLst/>
          </a:prstGeom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30101"/>
              </p:ext>
            </p:extLst>
          </p:nvPr>
        </p:nvGraphicFramePr>
        <p:xfrm>
          <a:off x="1164529" y="478045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300033"/>
              </p:ext>
            </p:extLst>
          </p:nvPr>
        </p:nvGraphicFramePr>
        <p:xfrm>
          <a:off x="1431780" y="3174859"/>
          <a:ext cx="4343401" cy="26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102</a:t>
              </a:r>
              <a:endPara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40%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GENERAL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428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45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18%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23178" y="3160342"/>
            <a:ext cx="83352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Peticiones </a:t>
            </a:r>
            <a:r>
              <a:rPr lang="es-CO" dirty="0"/>
              <a:t>de Información: Representan el 40% del total de PQRS recibidas. Este tipo de solicitudes indica un interés por obtener información específica por parte de los usuarios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Peticiones de Interés Particular: Constituyen el 42% del total de PQRS recibidas. Esto sugiere que una parte significativa de las solicitudes se enfoca en necesidades individuales o situaciones particulares de los usuarios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Quejas, Reclamos, Sugerencias y Denuncias: No se registran casos en ninguna de estas categorías durante el </a:t>
            </a:r>
            <a:r>
              <a:rPr lang="es-CO" dirty="0" smtClean="0"/>
              <a:t>mes de abril-2023.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Otros: Representa el 18% del total de PQRS y es una categoría amplia que incluye </a:t>
            </a:r>
            <a:r>
              <a:rPr lang="es-CO" dirty="0" smtClean="0"/>
              <a:t>invitaciones, publicidad de productos, </a:t>
            </a:r>
            <a:r>
              <a:rPr lang="es-CO" dirty="0" err="1" smtClean="0"/>
              <a:t>brochure</a:t>
            </a:r>
            <a:r>
              <a:rPr lang="es-CO" dirty="0" smtClean="0"/>
              <a:t> digitales, información de capacitaciones, entre otros. Las cuales se abordan respectivamente.    </a:t>
            </a:r>
            <a:endParaRPr lang="es-CO" sz="20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732969"/>
              </p:ext>
            </p:extLst>
          </p:nvPr>
        </p:nvGraphicFramePr>
        <p:xfrm>
          <a:off x="2214682" y="389975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99472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6241851" y="1048995"/>
            <a:ext cx="51687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Atención al Usuario: Todas las solicitudes recibidas fueron atendidas satisfactoriamente, lo que demuestra un compromiso sólido con la satisfacción del cliente y una eficiente gestión de las solicitudes de atención al usuario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Contratación, Jurídica, Rectoría, Registro y Control, Sala de Docentes, Talento Humano, Financiera, Vicerrectoría Académica, Planeación, CIECYT, Consejo Académico, Bienestar Universitario y Vicerrectoría Administrativa: En todas estas áreas, se logró atender el 100% de las solicitudes recibidas. Esto refleja un desempeño consistente y una dedicación a la pronta resolución de las peticiones, lo que contribuye a mantener un ambiente de trabajo y estudio óptimo en el Instituto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Se demuestra un buen desempeño </a:t>
            </a:r>
            <a:r>
              <a:rPr lang="es-CO" dirty="0"/>
              <a:t>en la gestión de peticiones por parte de todas las dependencias del Instituto en </a:t>
            </a:r>
            <a:r>
              <a:rPr lang="es-CO" dirty="0" smtClean="0"/>
              <a:t>el mes de abril </a:t>
            </a:r>
            <a:r>
              <a:rPr lang="es-CO" dirty="0"/>
              <a:t>de 2023, con un 100% de atención en todas las áreas.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Esto </a:t>
            </a:r>
            <a:r>
              <a:rPr lang="es-CO" dirty="0"/>
              <a:t>indica un compromiso generalizado con la eficiencia, la transparencia y la satisfacción del cliente en toda la </a:t>
            </a:r>
            <a:r>
              <a:rPr lang="es-CO" dirty="0" smtClean="0"/>
              <a:t>institución.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1" y="1132556"/>
            <a:ext cx="5328225" cy="2876534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791615"/>
              </p:ext>
            </p:extLst>
          </p:nvPr>
        </p:nvGraphicFramePr>
        <p:xfrm>
          <a:off x="786571" y="4009090"/>
          <a:ext cx="4418475" cy="236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02196"/>
              </p:ext>
            </p:extLst>
          </p:nvPr>
        </p:nvGraphicFramePr>
        <p:xfrm>
          <a:off x="1482969" y="1942813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6840416" y="1859541"/>
            <a:ext cx="4202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La </a:t>
            </a:r>
            <a:r>
              <a:rPr lang="es-CO" dirty="0"/>
              <a:t>gestión de traslados y acceso a la información en el Instituto Tecnológico del Putumayo refleja un compromiso generalizado con la eficiencia, la transparencia y la satisfacción del cliente. Este </a:t>
            </a:r>
            <a:r>
              <a:rPr lang="es-CO" dirty="0" smtClean="0"/>
              <a:t>buen  </a:t>
            </a:r>
            <a:r>
              <a:rPr lang="es-CO" dirty="0"/>
              <a:t>nivel de desempeño </a:t>
            </a:r>
            <a:r>
              <a:rPr lang="es-CO" dirty="0" smtClean="0"/>
              <a:t>es </a:t>
            </a:r>
            <a:r>
              <a:rPr lang="es-CO" dirty="0"/>
              <a:t>fundamental para mantener un ambiente de trabajo y estudio óptimo en la institución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Respecto de los derechos de petición la dependencia respectiva notifico la repuesta a los peticionarios en los términos de ley establecidos.  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21265" y="1641536"/>
            <a:ext cx="36871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Explorar la posibilidad de implementar sistemas o herramientas tecnológicas que puedan agilizar y automatizar los procesos de gestión de traslados y acceso a la información, reduciendo así los tiempos de respuesta y mejorando la eficiencia general del sistema.</a:t>
            </a:r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167121" y="4199045"/>
            <a:ext cx="368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Mantener una comunicación abierta y transparente con los usuarios, proporcionando información clara sobre los procesos de traslados y acceso a la información, así como sobre los plazos de respuesta y el estado de las solicitudes.</a:t>
            </a:r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67077" t="22269" r="2044" b="41135"/>
          <a:stretch/>
        </p:blipFill>
        <p:spPr>
          <a:xfrm>
            <a:off x="1314525" y="1368750"/>
            <a:ext cx="2795954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8805</TotalTime>
  <Words>882</Words>
  <Application>Microsoft Office PowerPoint</Application>
  <PresentationFormat>Panorámica</PresentationFormat>
  <Paragraphs>109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League Spartan</vt:lpstr>
      <vt:lpstr>Arial</vt:lpstr>
      <vt:lpstr>Times New Roman</vt:lpstr>
      <vt:lpstr>Poppins SemiBold</vt:lpstr>
      <vt:lpstr>Open Sans Light</vt:lpstr>
      <vt:lpstr>MyriadPro-Regular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175</cp:revision>
  <dcterms:created xsi:type="dcterms:W3CDTF">2021-09-26T15:48:41Z</dcterms:created>
  <dcterms:modified xsi:type="dcterms:W3CDTF">2024-05-11T00:19:41Z</dcterms:modified>
</cp:coreProperties>
</file>